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8" r:id="rId4"/>
    <p:sldId id="261" r:id="rId5"/>
    <p:sldId id="260" r:id="rId6"/>
    <p:sldId id="263" r:id="rId7"/>
    <p:sldId id="264" r:id="rId8"/>
    <p:sldId id="265" r:id="rId9"/>
    <p:sldId id="266" r:id="rId10"/>
    <p:sldId id="259" r:id="rId11"/>
    <p:sldId id="267"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67" autoAdjust="0"/>
    <p:restoredTop sz="94660"/>
  </p:normalViewPr>
  <p:slideViewPr>
    <p:cSldViewPr snapToGrid="0">
      <p:cViewPr varScale="1">
        <p:scale>
          <a:sx n="114" d="100"/>
          <a:sy n="114" d="100"/>
        </p:scale>
        <p:origin x="1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8" Type="http://schemas.openxmlformats.org/officeDocument/2006/relationships/oleObject" Target="file:///C:\Users\yofc2\Downloads\weighting%20split.xlsx" TargetMode="External"/><Relationship Id="rId3" Type="http://schemas.openxmlformats.org/officeDocument/2006/relationships/themeOverride" Target="../theme/themeOverride1.xml"/><Relationship Id="rId7" Type="http://schemas.openxmlformats.org/officeDocument/2006/relationships/image" Target="../media/image10.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charts/_rels/chart2.xml.rels><?xml version="1.0" encoding="UTF-8" standalone="yes"?>
<Relationships xmlns="http://schemas.openxmlformats.org/package/2006/relationships"><Relationship Id="rId8" Type="http://schemas.openxmlformats.org/officeDocument/2006/relationships/oleObject" Target="file:///C:\Users\yofc2\Downloads\weighting%20split.xlsx" TargetMode="External"/><Relationship Id="rId3" Type="http://schemas.openxmlformats.org/officeDocument/2006/relationships/themeOverride" Target="../theme/themeOverride2.xml"/><Relationship Id="rId7" Type="http://schemas.openxmlformats.org/officeDocument/2006/relationships/image" Target="../media/image12.png"/><Relationship Id="rId2" Type="http://schemas.microsoft.com/office/2011/relationships/chartColorStyle" Target="colors2.xml"/><Relationship Id="rId1" Type="http://schemas.microsoft.com/office/2011/relationships/chartStyle" Target="styl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charts/_rels/chart3.xml.rels><?xml version="1.0" encoding="UTF-8" standalone="yes"?>
<Relationships xmlns="http://schemas.openxmlformats.org/package/2006/relationships"><Relationship Id="rId8" Type="http://schemas.openxmlformats.org/officeDocument/2006/relationships/oleObject" Target="file:///C:\Users\yofc2\Downloads\weighting%20split.xlsx" TargetMode="External"/><Relationship Id="rId3" Type="http://schemas.openxmlformats.org/officeDocument/2006/relationships/themeOverride" Target="../theme/themeOverride3.xml"/><Relationship Id="rId7" Type="http://schemas.openxmlformats.org/officeDocument/2006/relationships/image" Target="../media/image13.png"/><Relationship Id="rId2" Type="http://schemas.microsoft.com/office/2011/relationships/chartColorStyle" Target="colors3.xml"/><Relationship Id="rId1" Type="http://schemas.microsoft.com/office/2011/relationships/chartStyle" Target="style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904763420256674E-2"/>
          <c:y val="0.17261437039365257"/>
          <c:w val="0.86186397718097207"/>
          <c:h val="0.77759347111144117"/>
        </c:manualLayout>
      </c:layout>
      <c:pieChart>
        <c:varyColors val="1"/>
        <c:ser>
          <c:idx val="0"/>
          <c:order val="0"/>
          <c:tx>
            <c:strRef>
              <c:f>Sheet1!$B$13</c:f>
              <c:strCache>
                <c:ptCount val="1"/>
                <c:pt idx="0">
                  <c:v>Risk Averse</c:v>
                </c:pt>
              </c:strCache>
            </c:strRef>
          </c:tx>
          <c:spPr>
            <a:ln w="44450">
              <a:solidFill>
                <a:srgbClr val="FFFFFF"/>
              </a:solidFill>
            </a:ln>
          </c:spPr>
          <c:dPt>
            <c:idx val="0"/>
            <c:bubble3D val="0"/>
            <c:spPr>
              <a:blipFill>
                <a:blip xmlns:r="http://schemas.openxmlformats.org/officeDocument/2006/relationships" r:embed="rId4"/>
                <a:stretch>
                  <a:fillRect/>
                </a:stretch>
              </a:blipFill>
              <a:ln w="44450">
                <a:solidFill>
                  <a:srgbClr val="FFFFFF"/>
                </a:solidFill>
              </a:ln>
              <a:effectLst/>
            </c:spPr>
            <c:extLst>
              <c:ext xmlns:c16="http://schemas.microsoft.com/office/drawing/2014/chart" uri="{C3380CC4-5D6E-409C-BE32-E72D297353CC}">
                <c16:uniqueId val="{00000001-6AA4-43A2-B6B7-B3AB0A5CAA32}"/>
              </c:ext>
            </c:extLst>
          </c:dPt>
          <c:dPt>
            <c:idx val="1"/>
            <c:bubble3D val="0"/>
            <c:spPr>
              <a:blipFill>
                <a:blip xmlns:r="http://schemas.openxmlformats.org/officeDocument/2006/relationships" r:embed="rId5"/>
                <a:stretch>
                  <a:fillRect/>
                </a:stretch>
              </a:blipFill>
              <a:ln w="44450">
                <a:solidFill>
                  <a:srgbClr val="FFFFFF"/>
                </a:solidFill>
              </a:ln>
              <a:effectLst/>
            </c:spPr>
            <c:extLst>
              <c:ext xmlns:c16="http://schemas.microsoft.com/office/drawing/2014/chart" uri="{C3380CC4-5D6E-409C-BE32-E72D297353CC}">
                <c16:uniqueId val="{00000003-6AA4-43A2-B6B7-B3AB0A5CAA32}"/>
              </c:ext>
            </c:extLst>
          </c:dPt>
          <c:dPt>
            <c:idx val="2"/>
            <c:bubble3D val="0"/>
            <c:spPr>
              <a:blipFill>
                <a:blip xmlns:r="http://schemas.openxmlformats.org/officeDocument/2006/relationships" r:embed="rId6"/>
                <a:stretch>
                  <a:fillRect/>
                </a:stretch>
              </a:blipFill>
              <a:ln w="44450">
                <a:solidFill>
                  <a:srgbClr val="FFFFFF"/>
                </a:solidFill>
              </a:ln>
              <a:effectLst/>
            </c:spPr>
            <c:extLst>
              <c:ext xmlns:c16="http://schemas.microsoft.com/office/drawing/2014/chart" uri="{C3380CC4-5D6E-409C-BE32-E72D297353CC}">
                <c16:uniqueId val="{00000005-6AA4-43A2-B6B7-B3AB0A5CAA32}"/>
              </c:ext>
            </c:extLst>
          </c:dPt>
          <c:dPt>
            <c:idx val="3"/>
            <c:bubble3D val="0"/>
            <c:spPr>
              <a:blipFill>
                <a:blip xmlns:r="http://schemas.openxmlformats.org/officeDocument/2006/relationships" r:embed="rId7"/>
                <a:stretch>
                  <a:fillRect/>
                </a:stretch>
              </a:blipFill>
              <a:ln w="44450">
                <a:solidFill>
                  <a:srgbClr val="FFFFFF"/>
                </a:solidFill>
              </a:ln>
              <a:effectLst/>
            </c:spPr>
            <c:extLst>
              <c:ext xmlns:c16="http://schemas.microsoft.com/office/drawing/2014/chart" uri="{C3380CC4-5D6E-409C-BE32-E72D297353CC}">
                <c16:uniqueId val="{00000007-6AA4-43A2-B6B7-B3AB0A5CAA32}"/>
              </c:ext>
            </c:extLst>
          </c:dPt>
          <c:dLbls>
            <c:dLbl>
              <c:idx val="0"/>
              <c:layout>
                <c:manualLayout>
                  <c:x val="-1.3980992655172474E-16"/>
                  <c:y val="-0.20842263235972205"/>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6AA4-43A2-B6B7-B3AB0A5CAA32}"/>
                </c:ext>
              </c:extLst>
            </c:dLbl>
            <c:dLbl>
              <c:idx val="2"/>
              <c:layout>
                <c:manualLayout>
                  <c:x val="1.5011976554895495E-7"/>
                  <c:y val="3.65557545415139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6749600831543402"/>
                      <c:h val="0.10469155929196304"/>
                    </c:manualLayout>
                  </c15:layout>
                </c:ext>
                <c:ext xmlns:c16="http://schemas.microsoft.com/office/drawing/2014/chart" uri="{C3380CC4-5D6E-409C-BE32-E72D297353CC}">
                  <c16:uniqueId val="{00000005-6AA4-43A2-B6B7-B3AB0A5CAA32}"/>
                </c:ext>
              </c:extLst>
            </c:dLbl>
            <c:dLbl>
              <c:idx val="3"/>
              <c:layout>
                <c:manualLayout>
                  <c:x val="1.5951115573169841E-7"/>
                  <c:y val="2.193273315177064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2113541954783689"/>
                      <c:h val="0.10469155929196304"/>
                    </c:manualLayout>
                  </c15:layout>
                </c:ext>
                <c:ext xmlns:c16="http://schemas.microsoft.com/office/drawing/2014/chart" uri="{C3380CC4-5D6E-409C-BE32-E72D297353CC}">
                  <c16:uniqueId val="{00000007-6AA4-43A2-B6B7-B3AB0A5CAA32}"/>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Sheet1!$A$14:$A$17</c:f>
              <c:strCache>
                <c:ptCount val="4"/>
                <c:pt idx="0">
                  <c:v>Bonds</c:v>
                </c:pt>
                <c:pt idx="1">
                  <c:v>Shares</c:v>
                </c:pt>
                <c:pt idx="2">
                  <c:v>Commodities</c:v>
                </c:pt>
                <c:pt idx="3">
                  <c:v>Crypto</c:v>
                </c:pt>
              </c:strCache>
            </c:strRef>
          </c:cat>
          <c:val>
            <c:numRef>
              <c:f>Sheet1!$B$14:$B$17</c:f>
              <c:numCache>
                <c:formatCode>General</c:formatCode>
                <c:ptCount val="4"/>
                <c:pt idx="0">
                  <c:v>0.5</c:v>
                </c:pt>
                <c:pt idx="1">
                  <c:v>0.3</c:v>
                </c:pt>
                <c:pt idx="2">
                  <c:v>0.15</c:v>
                </c:pt>
                <c:pt idx="3">
                  <c:v>0.05</c:v>
                </c:pt>
              </c:numCache>
            </c:numRef>
          </c:val>
          <c:extLst>
            <c:ext xmlns:c16="http://schemas.microsoft.com/office/drawing/2014/chart" uri="{C3380CC4-5D6E-409C-BE32-E72D297353CC}">
              <c16:uniqueId val="{00000008-6AA4-43A2-B6B7-B3AB0A5CAA32}"/>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8">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9154254453172865E-2"/>
          <c:y val="0.17407403373570221"/>
          <c:w val="0.87185404576721492"/>
          <c:h val="0.77831438427700284"/>
        </c:manualLayout>
      </c:layout>
      <c:pieChart>
        <c:varyColors val="1"/>
        <c:ser>
          <c:idx val="0"/>
          <c:order val="0"/>
          <c:tx>
            <c:strRef>
              <c:f>Sheet1!$B$20</c:f>
              <c:strCache>
                <c:ptCount val="1"/>
                <c:pt idx="0">
                  <c:v>Risk Neutral</c:v>
                </c:pt>
              </c:strCache>
            </c:strRef>
          </c:tx>
          <c:dPt>
            <c:idx val="0"/>
            <c:bubble3D val="0"/>
            <c:spPr>
              <a:blipFill>
                <a:blip xmlns:r="http://schemas.openxmlformats.org/officeDocument/2006/relationships" r:embed="rId4"/>
                <a:stretch>
                  <a:fillRect/>
                </a:stretch>
              </a:blipFill>
              <a:ln w="19050">
                <a:solidFill>
                  <a:schemeClr val="lt1"/>
                </a:solidFill>
              </a:ln>
              <a:effectLst/>
            </c:spPr>
            <c:extLst>
              <c:ext xmlns:c16="http://schemas.microsoft.com/office/drawing/2014/chart" uri="{C3380CC4-5D6E-409C-BE32-E72D297353CC}">
                <c16:uniqueId val="{00000001-5B70-42AF-9A48-97F4DBE2A78D}"/>
              </c:ext>
            </c:extLst>
          </c:dPt>
          <c:dPt>
            <c:idx val="1"/>
            <c:bubble3D val="0"/>
            <c:spPr>
              <a:blipFill>
                <a:blip xmlns:r="http://schemas.openxmlformats.org/officeDocument/2006/relationships" r:embed="rId5"/>
                <a:stretch>
                  <a:fillRect/>
                </a:stretch>
              </a:blipFill>
              <a:ln w="19050">
                <a:solidFill>
                  <a:schemeClr val="lt1"/>
                </a:solidFill>
              </a:ln>
              <a:effectLst/>
            </c:spPr>
            <c:extLst>
              <c:ext xmlns:c16="http://schemas.microsoft.com/office/drawing/2014/chart" uri="{C3380CC4-5D6E-409C-BE32-E72D297353CC}">
                <c16:uniqueId val="{00000003-5B70-42AF-9A48-97F4DBE2A78D}"/>
              </c:ext>
            </c:extLst>
          </c:dPt>
          <c:dPt>
            <c:idx val="2"/>
            <c:bubble3D val="0"/>
            <c:spPr>
              <a:blipFill>
                <a:blip xmlns:r="http://schemas.openxmlformats.org/officeDocument/2006/relationships" r:embed="rId6"/>
                <a:stretch>
                  <a:fillRect/>
                </a:stretch>
              </a:blipFill>
              <a:ln w="19050">
                <a:solidFill>
                  <a:schemeClr val="lt1"/>
                </a:solidFill>
              </a:ln>
              <a:effectLst/>
            </c:spPr>
            <c:extLst>
              <c:ext xmlns:c16="http://schemas.microsoft.com/office/drawing/2014/chart" uri="{C3380CC4-5D6E-409C-BE32-E72D297353CC}">
                <c16:uniqueId val="{00000005-5B70-42AF-9A48-97F4DBE2A78D}"/>
              </c:ext>
            </c:extLst>
          </c:dPt>
          <c:dPt>
            <c:idx val="3"/>
            <c:bubble3D val="0"/>
            <c:spPr>
              <a:blipFill>
                <a:blip xmlns:r="http://schemas.openxmlformats.org/officeDocument/2006/relationships" r:embed="rId7"/>
                <a:stretch>
                  <a:fillRect/>
                </a:stretch>
              </a:blipFill>
              <a:ln w="19050">
                <a:solidFill>
                  <a:schemeClr val="lt1"/>
                </a:solidFill>
              </a:ln>
              <a:effectLst/>
            </c:spPr>
            <c:extLst>
              <c:ext xmlns:c16="http://schemas.microsoft.com/office/drawing/2014/chart" uri="{C3380CC4-5D6E-409C-BE32-E72D297353CC}">
                <c16:uniqueId val="{00000007-5B70-42AF-9A48-97F4DBE2A78D}"/>
              </c:ext>
            </c:extLst>
          </c:dPt>
          <c:dLbls>
            <c:dLbl>
              <c:idx val="1"/>
              <c:layout>
                <c:manualLayout>
                  <c:x val="1.4733095466233155E-3"/>
                  <c:y val="-0.2772103442701698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B70-42AF-9A48-97F4DBE2A78D}"/>
                </c:ext>
              </c:extLst>
            </c:dLbl>
            <c:dLbl>
              <c:idx val="2"/>
              <c:layout>
                <c:manualLayout>
                  <c:x val="6.3698459710884716E-3"/>
                  <c:y val="3.690709440287254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248252225352563"/>
                      <c:h val="0.15091470230472651"/>
                    </c:manualLayout>
                  </c15:layout>
                </c:ext>
                <c:ext xmlns:c16="http://schemas.microsoft.com/office/drawing/2014/chart" uri="{C3380CC4-5D6E-409C-BE32-E72D297353CC}">
                  <c16:uniqueId val="{00000005-5B70-42AF-9A48-97F4DBE2A78D}"/>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Sheet1!$A$21:$A$24</c:f>
              <c:strCache>
                <c:ptCount val="4"/>
                <c:pt idx="0">
                  <c:v>Bonds</c:v>
                </c:pt>
                <c:pt idx="1">
                  <c:v>Shares</c:v>
                </c:pt>
                <c:pt idx="2">
                  <c:v>Commodities</c:v>
                </c:pt>
                <c:pt idx="3">
                  <c:v>Crypto</c:v>
                </c:pt>
              </c:strCache>
            </c:strRef>
          </c:cat>
          <c:val>
            <c:numRef>
              <c:f>Sheet1!$B$21:$B$24</c:f>
              <c:numCache>
                <c:formatCode>General</c:formatCode>
                <c:ptCount val="4"/>
                <c:pt idx="0">
                  <c:v>0.2</c:v>
                </c:pt>
                <c:pt idx="1">
                  <c:v>0.5</c:v>
                </c:pt>
                <c:pt idx="2">
                  <c:v>0.2</c:v>
                </c:pt>
                <c:pt idx="3">
                  <c:v>0.1</c:v>
                </c:pt>
              </c:numCache>
            </c:numRef>
          </c:val>
          <c:extLst>
            <c:ext xmlns:c16="http://schemas.microsoft.com/office/drawing/2014/chart" uri="{C3380CC4-5D6E-409C-BE32-E72D297353CC}">
              <c16:uniqueId val="{00000008-5B70-42AF-9A48-97F4DBE2A78D}"/>
            </c:ext>
          </c:extLst>
        </c:ser>
        <c:dLbls>
          <c:showLegendKey val="0"/>
          <c:showVal val="0"/>
          <c:showCatName val="0"/>
          <c:showSerName val="0"/>
          <c:showPercent val="1"/>
          <c:showBubbleSize val="0"/>
          <c:showLeaderLines val="1"/>
        </c:dLbls>
        <c:firstSliceAng val="108"/>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8">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2613564821540988E-2"/>
          <c:y val="0.17362119712792456"/>
          <c:w val="0.87804283241587255"/>
          <c:h val="0.77882876522079181"/>
        </c:manualLayout>
      </c:layout>
      <c:pieChart>
        <c:varyColors val="1"/>
        <c:ser>
          <c:idx val="0"/>
          <c:order val="0"/>
          <c:tx>
            <c:strRef>
              <c:f>Sheet1!$B$26</c:f>
              <c:strCache>
                <c:ptCount val="1"/>
                <c:pt idx="0">
                  <c:v>Risk High</c:v>
                </c:pt>
              </c:strCache>
            </c:strRef>
          </c:tx>
          <c:dPt>
            <c:idx val="0"/>
            <c:bubble3D val="0"/>
            <c:spPr>
              <a:blipFill>
                <a:blip xmlns:r="http://schemas.openxmlformats.org/officeDocument/2006/relationships" r:embed="rId4"/>
                <a:stretch>
                  <a:fillRect/>
                </a:stretch>
              </a:blipFill>
              <a:ln w="19050">
                <a:solidFill>
                  <a:schemeClr val="lt1"/>
                </a:solidFill>
              </a:ln>
              <a:effectLst/>
            </c:spPr>
            <c:extLst>
              <c:ext xmlns:c16="http://schemas.microsoft.com/office/drawing/2014/chart" uri="{C3380CC4-5D6E-409C-BE32-E72D297353CC}">
                <c16:uniqueId val="{00000001-0023-4008-9A8E-663541FAD588}"/>
              </c:ext>
            </c:extLst>
          </c:dPt>
          <c:dPt>
            <c:idx val="1"/>
            <c:bubble3D val="0"/>
            <c:spPr>
              <a:blipFill>
                <a:blip xmlns:r="http://schemas.openxmlformats.org/officeDocument/2006/relationships" r:embed="rId5"/>
                <a:stretch>
                  <a:fillRect/>
                </a:stretch>
              </a:blipFill>
              <a:ln w="19050">
                <a:solidFill>
                  <a:schemeClr val="lt1"/>
                </a:solidFill>
              </a:ln>
              <a:effectLst/>
            </c:spPr>
            <c:extLst>
              <c:ext xmlns:c16="http://schemas.microsoft.com/office/drawing/2014/chart" uri="{C3380CC4-5D6E-409C-BE32-E72D297353CC}">
                <c16:uniqueId val="{00000003-0023-4008-9A8E-663541FAD588}"/>
              </c:ext>
            </c:extLst>
          </c:dPt>
          <c:dPt>
            <c:idx val="2"/>
            <c:bubble3D val="0"/>
            <c:spPr>
              <a:blipFill>
                <a:blip xmlns:r="http://schemas.openxmlformats.org/officeDocument/2006/relationships" r:embed="rId6"/>
                <a:stretch>
                  <a:fillRect/>
                </a:stretch>
              </a:blipFill>
              <a:ln w="19050">
                <a:solidFill>
                  <a:schemeClr val="lt1"/>
                </a:solidFill>
              </a:ln>
              <a:effectLst/>
            </c:spPr>
            <c:extLst>
              <c:ext xmlns:c16="http://schemas.microsoft.com/office/drawing/2014/chart" uri="{C3380CC4-5D6E-409C-BE32-E72D297353CC}">
                <c16:uniqueId val="{00000005-0023-4008-9A8E-663541FAD588}"/>
              </c:ext>
            </c:extLst>
          </c:dPt>
          <c:dPt>
            <c:idx val="3"/>
            <c:bubble3D val="0"/>
            <c:spPr>
              <a:blipFill>
                <a:blip xmlns:r="http://schemas.openxmlformats.org/officeDocument/2006/relationships" r:embed="rId7"/>
                <a:stretch>
                  <a:fillRect/>
                </a:stretch>
              </a:blipFill>
              <a:ln w="19050">
                <a:solidFill>
                  <a:schemeClr val="lt1"/>
                </a:solidFill>
              </a:ln>
              <a:effectLst/>
            </c:spPr>
            <c:extLst>
              <c:ext xmlns:c16="http://schemas.microsoft.com/office/drawing/2014/chart" uri="{C3380CC4-5D6E-409C-BE32-E72D297353CC}">
                <c16:uniqueId val="{00000007-0023-4008-9A8E-663541FAD588}"/>
              </c:ext>
            </c:extLst>
          </c:dPt>
          <c:dLbls>
            <c:dLbl>
              <c:idx val="0"/>
              <c:layout>
                <c:manualLayout>
                  <c:x val="-7.4008697360900225E-2"/>
                  <c:y val="-3.65557545415139E-3"/>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41201763026999066"/>
                      <c:h val="5.3515517738629143E-2"/>
                    </c:manualLayout>
                  </c15:layout>
                </c:ext>
                <c:ext xmlns:c16="http://schemas.microsoft.com/office/drawing/2014/chart" uri="{C3380CC4-5D6E-409C-BE32-E72D297353CC}">
                  <c16:uniqueId val="{00000001-0023-4008-9A8E-663541FAD588}"/>
                </c:ext>
              </c:extLst>
            </c:dLbl>
            <c:dLbl>
              <c:idx val="1"/>
              <c:layout>
                <c:manualLayout>
                  <c:x val="0"/>
                  <c:y val="-0.2193258923714309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23-4008-9A8E-663541FAD588}"/>
                </c:ext>
              </c:extLst>
            </c:dLbl>
            <c:dLbl>
              <c:idx val="2"/>
              <c:layout>
                <c:manualLayout>
                  <c:x val="-7.3361149450336574E-2"/>
                  <c:y val="3.655431539523849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8247668680987742"/>
                      <c:h val="0.15155419162865882"/>
                    </c:manualLayout>
                  </c15:layout>
                </c:ext>
                <c:ext xmlns:c16="http://schemas.microsoft.com/office/drawing/2014/chart" uri="{C3380CC4-5D6E-409C-BE32-E72D297353CC}">
                  <c16:uniqueId val="{00000005-0023-4008-9A8E-663541FAD588}"/>
                </c:ext>
              </c:extLst>
            </c:dLbl>
            <c:dLbl>
              <c:idx val="3"/>
              <c:layout>
                <c:manualLayout>
                  <c:x val="-1.3692895695913616E-16"/>
                  <c:y val="0.109662946185715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023-4008-9A8E-663541FAD588}"/>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Sheet1!$A$27:$A$30</c:f>
              <c:strCache>
                <c:ptCount val="4"/>
                <c:pt idx="0">
                  <c:v>Bonds</c:v>
                </c:pt>
                <c:pt idx="1">
                  <c:v>Shares</c:v>
                </c:pt>
                <c:pt idx="2">
                  <c:v>Commodities</c:v>
                </c:pt>
                <c:pt idx="3">
                  <c:v>Crypto</c:v>
                </c:pt>
              </c:strCache>
            </c:strRef>
          </c:cat>
          <c:val>
            <c:numRef>
              <c:f>Sheet1!$B$27:$B$30</c:f>
              <c:numCache>
                <c:formatCode>General</c:formatCode>
                <c:ptCount val="4"/>
                <c:pt idx="0">
                  <c:v>0.05</c:v>
                </c:pt>
                <c:pt idx="1">
                  <c:v>0.5</c:v>
                </c:pt>
                <c:pt idx="2">
                  <c:v>0.15</c:v>
                </c:pt>
                <c:pt idx="3">
                  <c:v>0.3</c:v>
                </c:pt>
              </c:numCache>
            </c:numRef>
          </c:val>
          <c:extLst>
            <c:ext xmlns:c16="http://schemas.microsoft.com/office/drawing/2014/chart" uri="{C3380CC4-5D6E-409C-BE32-E72D297353CC}">
              <c16:uniqueId val="{00000008-0023-4008-9A8E-663541FAD588}"/>
            </c:ext>
          </c:extLst>
        </c:ser>
        <c:dLbls>
          <c:showLegendKey val="0"/>
          <c:showVal val="0"/>
          <c:showCatName val="0"/>
          <c:showSerName val="0"/>
          <c:showPercent val="1"/>
          <c:showBubbleSize val="0"/>
          <c:showLeaderLines val="1"/>
        </c:dLbls>
        <c:firstSliceAng val="16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8">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January 9,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563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January 9,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7914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January 9,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0337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January 9,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2810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January 9,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363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January 9,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31974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January 9,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4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January 9,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3755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January 9,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12936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January 9,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9420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January 9,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375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64424" y="530250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Saturday, January 9,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393424" y="4689643"/>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9542389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85" r:id="rId4"/>
    <p:sldLayoutId id="2147483686" r:id="rId5"/>
    <p:sldLayoutId id="2147483691" r:id="rId6"/>
    <p:sldLayoutId id="2147483687" r:id="rId7"/>
    <p:sldLayoutId id="2147483688" r:id="rId8"/>
    <p:sldLayoutId id="2147483689" r:id="rId9"/>
    <p:sldLayoutId id="2147483690" r:id="rId10"/>
    <p:sldLayoutId id="2147483692"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79FEC90-6D3E-4A54-B0BC-F5741470AD36}"/>
              </a:ext>
            </a:extLst>
          </p:cNvPr>
          <p:cNvPicPr>
            <a:picLocks noChangeAspect="1"/>
          </p:cNvPicPr>
          <p:nvPr/>
        </p:nvPicPr>
        <p:blipFill rotWithShape="1">
          <a:blip r:embed="rId2"/>
          <a:srcRect t="4668" b="32517"/>
          <a:stretch/>
        </p:blipFill>
        <p:spPr>
          <a:xfrm>
            <a:off x="-2" y="10"/>
            <a:ext cx="12192002" cy="4461036"/>
          </a:xfrm>
          <a:prstGeom prst="rect">
            <a:avLst/>
          </a:prstGeom>
        </p:spPr>
      </p:pic>
      <p:sp>
        <p:nvSpPr>
          <p:cNvPr id="11"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4C58DD2-27A6-443E-A1C4-5E239C919782}"/>
              </a:ext>
            </a:extLst>
          </p:cNvPr>
          <p:cNvSpPr>
            <a:spLocks noGrp="1"/>
          </p:cNvSpPr>
          <p:nvPr>
            <p:ph type="ctrTitle"/>
          </p:nvPr>
        </p:nvSpPr>
        <p:spPr>
          <a:xfrm>
            <a:off x="1505727" y="1898551"/>
            <a:ext cx="9436593" cy="1171556"/>
          </a:xfrm>
        </p:spPr>
        <p:txBody>
          <a:bodyPr>
            <a:normAutofit/>
          </a:bodyPr>
          <a:lstStyle/>
          <a:p>
            <a:pPr algn="l"/>
            <a:r>
              <a:rPr lang="en-AU" sz="3600" dirty="0" err="1">
                <a:solidFill>
                  <a:schemeClr val="bg1"/>
                </a:solidFill>
              </a:rPr>
              <a:t>Future:now</a:t>
            </a:r>
            <a:endParaRPr lang="en-AU" sz="3600" dirty="0">
              <a:solidFill>
                <a:schemeClr val="bg1"/>
              </a:solidFill>
            </a:endParaRPr>
          </a:p>
        </p:txBody>
      </p:sp>
      <p:sp>
        <p:nvSpPr>
          <p:cNvPr id="6" name="Subtitle 2">
            <a:extLst>
              <a:ext uri="{FF2B5EF4-FFF2-40B4-BE49-F238E27FC236}">
                <a16:creationId xmlns:a16="http://schemas.microsoft.com/office/drawing/2014/main" id="{86110C13-B410-4A06-9093-FF29DA822FF7}"/>
              </a:ext>
            </a:extLst>
          </p:cNvPr>
          <p:cNvSpPr>
            <a:spLocks noGrp="1"/>
          </p:cNvSpPr>
          <p:nvPr>
            <p:ph type="subTitle" idx="1"/>
          </p:nvPr>
        </p:nvSpPr>
        <p:spPr>
          <a:xfrm>
            <a:off x="1493521" y="3258177"/>
            <a:ext cx="9448800" cy="429904"/>
          </a:xfrm>
        </p:spPr>
        <p:txBody>
          <a:bodyPr>
            <a:normAutofit/>
          </a:bodyPr>
          <a:lstStyle/>
          <a:p>
            <a:pPr algn="l"/>
            <a:r>
              <a:rPr lang="en-AU" sz="1200" dirty="0">
                <a:solidFill>
                  <a:schemeClr val="bg1"/>
                </a:solidFill>
              </a:rPr>
              <a:t>The emerging technology trends  </a:t>
            </a:r>
          </a:p>
        </p:txBody>
      </p:sp>
    </p:spTree>
    <p:extLst>
      <p:ext uri="{BB962C8B-B14F-4D97-AF65-F5344CB8AC3E}">
        <p14:creationId xmlns:p14="http://schemas.microsoft.com/office/powerpoint/2010/main" val="348355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1C09C-15CA-4F00-A792-004FA0711C65}"/>
              </a:ext>
            </a:extLst>
          </p:cNvPr>
          <p:cNvSpPr>
            <a:spLocks noGrp="1"/>
          </p:cNvSpPr>
          <p:nvPr>
            <p:ph type="title"/>
          </p:nvPr>
        </p:nvSpPr>
        <p:spPr>
          <a:xfrm>
            <a:off x="636494" y="178129"/>
            <a:ext cx="10241280" cy="1234440"/>
          </a:xfrm>
        </p:spPr>
        <p:txBody>
          <a:bodyPr/>
          <a:lstStyle/>
          <a:p>
            <a:r>
              <a:rPr lang="en-AU" dirty="0"/>
              <a:t>If only We had more time…</a:t>
            </a:r>
          </a:p>
        </p:txBody>
      </p:sp>
      <p:sp>
        <p:nvSpPr>
          <p:cNvPr id="3" name="Content Placeholder 2">
            <a:extLst>
              <a:ext uri="{FF2B5EF4-FFF2-40B4-BE49-F238E27FC236}">
                <a16:creationId xmlns:a16="http://schemas.microsoft.com/office/drawing/2014/main" id="{2E2E397D-73AC-4A3B-A749-BD3F1910D740}"/>
              </a:ext>
            </a:extLst>
          </p:cNvPr>
          <p:cNvSpPr>
            <a:spLocks noGrp="1"/>
          </p:cNvSpPr>
          <p:nvPr>
            <p:ph idx="1"/>
          </p:nvPr>
        </p:nvSpPr>
        <p:spPr>
          <a:xfrm>
            <a:off x="636494" y="2121229"/>
            <a:ext cx="10241280" cy="3959352"/>
          </a:xfrm>
        </p:spPr>
        <p:txBody>
          <a:bodyPr/>
          <a:lstStyle/>
          <a:p>
            <a:pPr marL="0" indent="0">
              <a:buNone/>
            </a:pPr>
            <a:r>
              <a:rPr lang="en-AU" dirty="0"/>
              <a:t>We would:</a:t>
            </a:r>
          </a:p>
          <a:p>
            <a:r>
              <a:rPr lang="en-AU" dirty="0"/>
              <a:t>Run a larger number of different strategies to give a more robust result</a:t>
            </a:r>
          </a:p>
          <a:p>
            <a:r>
              <a:rPr lang="en-AU" dirty="0"/>
              <a:t>Work on the interface/dashboard to improve usability and appeal </a:t>
            </a:r>
          </a:p>
          <a:p>
            <a:r>
              <a:rPr lang="en-AU" dirty="0"/>
              <a:t>Allow user input to enter investment amounts and show $ returns</a:t>
            </a:r>
          </a:p>
          <a:p>
            <a:r>
              <a:rPr lang="en-AU" dirty="0"/>
              <a:t>Go one level deeper – splits within the asset types </a:t>
            </a:r>
          </a:p>
        </p:txBody>
      </p:sp>
    </p:spTree>
    <p:extLst>
      <p:ext uri="{BB962C8B-B14F-4D97-AF65-F5344CB8AC3E}">
        <p14:creationId xmlns:p14="http://schemas.microsoft.com/office/powerpoint/2010/main" val="71130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D51F-CE6D-4F25-B50B-237D1F06E683}"/>
              </a:ext>
            </a:extLst>
          </p:cNvPr>
          <p:cNvSpPr>
            <a:spLocks noGrp="1"/>
          </p:cNvSpPr>
          <p:nvPr>
            <p:ph type="title"/>
          </p:nvPr>
        </p:nvSpPr>
        <p:spPr>
          <a:xfrm>
            <a:off x="1102659" y="2693894"/>
            <a:ext cx="10241280" cy="577686"/>
          </a:xfrm>
        </p:spPr>
        <p:txBody>
          <a:bodyPr>
            <a:noAutofit/>
          </a:bodyPr>
          <a:lstStyle/>
          <a:p>
            <a:pPr algn="ctr"/>
            <a:r>
              <a:rPr lang="en-AU" sz="5400" dirty="0"/>
              <a:t>Thank-You &amp; Questions </a:t>
            </a:r>
          </a:p>
        </p:txBody>
      </p:sp>
    </p:spTree>
    <p:extLst>
      <p:ext uri="{BB962C8B-B14F-4D97-AF65-F5344CB8AC3E}">
        <p14:creationId xmlns:p14="http://schemas.microsoft.com/office/powerpoint/2010/main" val="391344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440E-9AFE-4879-B8B6-BD967B07328A}"/>
              </a:ext>
            </a:extLst>
          </p:cNvPr>
          <p:cNvSpPr>
            <a:spLocks noGrp="1"/>
          </p:cNvSpPr>
          <p:nvPr>
            <p:ph type="title"/>
          </p:nvPr>
        </p:nvSpPr>
        <p:spPr/>
        <p:txBody>
          <a:bodyPr/>
          <a:lstStyle/>
          <a:p>
            <a:r>
              <a:rPr lang="en-AU" dirty="0"/>
              <a:t>Story Board- (not for presentation) </a:t>
            </a:r>
          </a:p>
        </p:txBody>
      </p:sp>
      <p:sp>
        <p:nvSpPr>
          <p:cNvPr id="4" name="Rectangle 3">
            <a:extLst>
              <a:ext uri="{FF2B5EF4-FFF2-40B4-BE49-F238E27FC236}">
                <a16:creationId xmlns:a16="http://schemas.microsoft.com/office/drawing/2014/main" id="{ACE10306-91D3-467C-A4BB-10191E46B76C}"/>
              </a:ext>
            </a:extLst>
          </p:cNvPr>
          <p:cNvSpPr/>
          <p:nvPr/>
        </p:nvSpPr>
        <p:spPr>
          <a:xfrm>
            <a:off x="1783977" y="2671481"/>
            <a:ext cx="2429435" cy="168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Recent talk of cryptos and algorithms have got many traditional investment companies in a spin!</a:t>
            </a:r>
          </a:p>
        </p:txBody>
      </p:sp>
      <p:sp>
        <p:nvSpPr>
          <p:cNvPr id="5" name="Rectangle 4">
            <a:extLst>
              <a:ext uri="{FF2B5EF4-FFF2-40B4-BE49-F238E27FC236}">
                <a16:creationId xmlns:a16="http://schemas.microsoft.com/office/drawing/2014/main" id="{193ECB04-BF0A-4037-9BD3-5F8205C0F39D}"/>
              </a:ext>
            </a:extLst>
          </p:cNvPr>
          <p:cNvSpPr/>
          <p:nvPr/>
        </p:nvSpPr>
        <p:spPr>
          <a:xfrm>
            <a:off x="4831977" y="2671481"/>
            <a:ext cx="2429435" cy="168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Our client has sought our advice as to if cryptocurrencies and trading algorithms should be considered in todays investment strategies </a:t>
            </a:r>
          </a:p>
        </p:txBody>
      </p:sp>
      <p:sp>
        <p:nvSpPr>
          <p:cNvPr id="6" name="Rectangle 5">
            <a:extLst>
              <a:ext uri="{FF2B5EF4-FFF2-40B4-BE49-F238E27FC236}">
                <a16:creationId xmlns:a16="http://schemas.microsoft.com/office/drawing/2014/main" id="{064CA95E-A956-4A57-B717-BD479DC5161E}"/>
              </a:ext>
            </a:extLst>
          </p:cNvPr>
          <p:cNvSpPr/>
          <p:nvPr/>
        </p:nvSpPr>
        <p:spPr>
          <a:xfrm>
            <a:off x="7879977" y="2671481"/>
            <a:ext cx="2429435" cy="168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We will run 3 different trading strategies to show the client the effects of integrating new technologies in their investment strategies   </a:t>
            </a:r>
          </a:p>
        </p:txBody>
      </p:sp>
      <p:sp>
        <p:nvSpPr>
          <p:cNvPr id="7" name="Arrow: Right 6">
            <a:extLst>
              <a:ext uri="{FF2B5EF4-FFF2-40B4-BE49-F238E27FC236}">
                <a16:creationId xmlns:a16="http://schemas.microsoft.com/office/drawing/2014/main" id="{A9D5D659-3DA3-45D9-A3E8-949289FF1316}"/>
              </a:ext>
            </a:extLst>
          </p:cNvPr>
          <p:cNvSpPr/>
          <p:nvPr/>
        </p:nvSpPr>
        <p:spPr>
          <a:xfrm>
            <a:off x="4338918" y="3245224"/>
            <a:ext cx="394447" cy="457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8" name="Arrow: Right 7">
            <a:extLst>
              <a:ext uri="{FF2B5EF4-FFF2-40B4-BE49-F238E27FC236}">
                <a16:creationId xmlns:a16="http://schemas.microsoft.com/office/drawing/2014/main" id="{334BF96D-7171-4C12-92E1-7B4457128763}"/>
              </a:ext>
            </a:extLst>
          </p:cNvPr>
          <p:cNvSpPr/>
          <p:nvPr/>
        </p:nvSpPr>
        <p:spPr>
          <a:xfrm>
            <a:off x="7373471" y="3245224"/>
            <a:ext cx="394447" cy="4572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2673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8CEE-7A88-472C-9C08-E491A328B7E6}"/>
              </a:ext>
            </a:extLst>
          </p:cNvPr>
          <p:cNvSpPr>
            <a:spLocks noGrp="1"/>
          </p:cNvSpPr>
          <p:nvPr>
            <p:ph type="title"/>
          </p:nvPr>
        </p:nvSpPr>
        <p:spPr>
          <a:xfrm>
            <a:off x="869576" y="275215"/>
            <a:ext cx="10241280" cy="792839"/>
          </a:xfrm>
        </p:spPr>
        <p:txBody>
          <a:bodyPr/>
          <a:lstStyle/>
          <a:p>
            <a:r>
              <a:rPr lang="en-AU" dirty="0"/>
              <a:t>Our challenge </a:t>
            </a:r>
          </a:p>
        </p:txBody>
      </p:sp>
      <p:sp>
        <p:nvSpPr>
          <p:cNvPr id="3" name="Content Placeholder 2">
            <a:extLst>
              <a:ext uri="{FF2B5EF4-FFF2-40B4-BE49-F238E27FC236}">
                <a16:creationId xmlns:a16="http://schemas.microsoft.com/office/drawing/2014/main" id="{CC66E21F-3F97-4606-9A5B-5FBA6F9CC179}"/>
              </a:ext>
            </a:extLst>
          </p:cNvPr>
          <p:cNvSpPr>
            <a:spLocks noGrp="1"/>
          </p:cNvSpPr>
          <p:nvPr>
            <p:ph idx="1"/>
          </p:nvPr>
        </p:nvSpPr>
        <p:spPr>
          <a:xfrm>
            <a:off x="5364480" y="1701165"/>
            <a:ext cx="5746376" cy="3959352"/>
          </a:xfrm>
        </p:spPr>
        <p:txBody>
          <a:bodyPr/>
          <a:lstStyle/>
          <a:p>
            <a:pPr marL="0" indent="0" algn="ctr">
              <a:buNone/>
            </a:pPr>
            <a:r>
              <a:rPr lang="en-AU" dirty="0"/>
              <a:t>With technology playing an increasing role within the finance sector we have been approached by a client who wants to understand if new technology based tools (and currencies) are aiding investors to deliver stronger results, or whether the traditional investment methods are standing the test of time.   </a:t>
            </a:r>
          </a:p>
        </p:txBody>
      </p:sp>
      <p:pic>
        <p:nvPicPr>
          <p:cNvPr id="4" name="Picture 3">
            <a:extLst>
              <a:ext uri="{FF2B5EF4-FFF2-40B4-BE49-F238E27FC236}">
                <a16:creationId xmlns:a16="http://schemas.microsoft.com/office/drawing/2014/main" id="{6351B2C6-AE87-4300-B406-329AC7FC13C3}"/>
              </a:ext>
            </a:extLst>
          </p:cNvPr>
          <p:cNvPicPr>
            <a:picLocks noChangeAspect="1"/>
          </p:cNvPicPr>
          <p:nvPr/>
        </p:nvPicPr>
        <p:blipFill rotWithShape="1">
          <a:blip r:embed="rId2"/>
          <a:srcRect l="37819"/>
          <a:stretch/>
        </p:blipFill>
        <p:spPr>
          <a:xfrm>
            <a:off x="869576" y="1564005"/>
            <a:ext cx="4294092" cy="3959352"/>
          </a:xfrm>
          <a:prstGeom prst="rect">
            <a:avLst/>
          </a:prstGeom>
        </p:spPr>
      </p:pic>
    </p:spTree>
    <p:extLst>
      <p:ext uri="{BB962C8B-B14F-4D97-AF65-F5344CB8AC3E}">
        <p14:creationId xmlns:p14="http://schemas.microsoft.com/office/powerpoint/2010/main" val="143455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8CEE-7A88-472C-9C08-E491A328B7E6}"/>
              </a:ext>
            </a:extLst>
          </p:cNvPr>
          <p:cNvSpPr>
            <a:spLocks noGrp="1"/>
          </p:cNvSpPr>
          <p:nvPr>
            <p:ph type="title"/>
          </p:nvPr>
        </p:nvSpPr>
        <p:spPr>
          <a:xfrm>
            <a:off x="793376" y="564775"/>
            <a:ext cx="10241280" cy="792839"/>
          </a:xfrm>
        </p:spPr>
        <p:txBody>
          <a:bodyPr/>
          <a:lstStyle/>
          <a:p>
            <a:r>
              <a:rPr lang="en-AU" dirty="0"/>
              <a:t>Approach </a:t>
            </a:r>
          </a:p>
        </p:txBody>
      </p:sp>
      <p:sp>
        <p:nvSpPr>
          <p:cNvPr id="3" name="Content Placeholder 2">
            <a:extLst>
              <a:ext uri="{FF2B5EF4-FFF2-40B4-BE49-F238E27FC236}">
                <a16:creationId xmlns:a16="http://schemas.microsoft.com/office/drawing/2014/main" id="{CC66E21F-3F97-4606-9A5B-5FBA6F9CC179}"/>
              </a:ext>
            </a:extLst>
          </p:cNvPr>
          <p:cNvSpPr>
            <a:spLocks noGrp="1"/>
          </p:cNvSpPr>
          <p:nvPr>
            <p:ph idx="1"/>
          </p:nvPr>
        </p:nvSpPr>
        <p:spPr>
          <a:xfrm>
            <a:off x="1179060" y="1687344"/>
            <a:ext cx="9537439" cy="3959352"/>
          </a:xfrm>
        </p:spPr>
        <p:txBody>
          <a:bodyPr/>
          <a:lstStyle/>
          <a:p>
            <a:pPr marL="0" indent="0" algn="ctr">
              <a:buNone/>
            </a:pPr>
            <a:r>
              <a:rPr lang="en-AU" dirty="0"/>
              <a:t>We will answer this question through running analysis across 3 portfolios, then compiling the results in a user friendly dashboard that will allow our client the ability to quickly analyse the differing investment levels strategies.   </a:t>
            </a:r>
          </a:p>
          <a:p>
            <a:pPr marL="0" indent="0" algn="ctr">
              <a:buNone/>
            </a:pPr>
            <a:r>
              <a:rPr lang="en-AU" dirty="0"/>
              <a:t>&lt;Need to add a few words on algorithm&gt;</a:t>
            </a:r>
          </a:p>
        </p:txBody>
      </p:sp>
      <p:grpSp>
        <p:nvGrpSpPr>
          <p:cNvPr id="6" name="Group 5">
            <a:extLst>
              <a:ext uri="{FF2B5EF4-FFF2-40B4-BE49-F238E27FC236}">
                <a16:creationId xmlns:a16="http://schemas.microsoft.com/office/drawing/2014/main" id="{6C221B8D-F78B-4B10-A34B-30347B1FE3D9}"/>
              </a:ext>
            </a:extLst>
          </p:cNvPr>
          <p:cNvGrpSpPr/>
          <p:nvPr/>
        </p:nvGrpSpPr>
        <p:grpSpPr>
          <a:xfrm>
            <a:off x="722406" y="4384997"/>
            <a:ext cx="10587206" cy="1598107"/>
            <a:chOff x="1247290" y="4162613"/>
            <a:chExt cx="9537440" cy="1439648"/>
          </a:xfrm>
        </p:grpSpPr>
        <p:pic>
          <p:nvPicPr>
            <p:cNvPr id="2050" name="Picture 2" descr="Government Bonds: Handouts to the 1% - Michigan Progressive">
              <a:extLst>
                <a:ext uri="{FF2B5EF4-FFF2-40B4-BE49-F238E27FC236}">
                  <a16:creationId xmlns:a16="http://schemas.microsoft.com/office/drawing/2014/main" id="{4C488725-6597-4AAF-AC71-98A0FE1CC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290" y="4162613"/>
              <a:ext cx="2292164" cy="1432603"/>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2054" name="Picture 6" descr="Predict Any Cryptocurrency Applying NLP using Global News | by Federico  Riveroll | Towards Data Science">
              <a:extLst>
                <a:ext uri="{FF2B5EF4-FFF2-40B4-BE49-F238E27FC236}">
                  <a16:creationId xmlns:a16="http://schemas.microsoft.com/office/drawing/2014/main" id="{F010A133-B34B-4CB9-AA0B-6639AE0F96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32" r="19564"/>
            <a:stretch/>
          </p:blipFill>
          <p:spPr bwMode="auto">
            <a:xfrm>
              <a:off x="8492566" y="4169658"/>
              <a:ext cx="2292164" cy="1432603"/>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0E9CA5-77CF-47DC-9037-E027F7F67172}"/>
                </a:ext>
              </a:extLst>
            </p:cNvPr>
            <p:cNvPicPr>
              <a:picLocks noChangeAspect="1"/>
            </p:cNvPicPr>
            <p:nvPr/>
          </p:nvPicPr>
          <p:blipFill rotWithShape="1">
            <a:blip r:embed="rId4"/>
            <a:srcRect b="6250"/>
            <a:stretch/>
          </p:blipFill>
          <p:spPr>
            <a:xfrm>
              <a:off x="6077474" y="4169658"/>
              <a:ext cx="2292165" cy="1432603"/>
            </a:xfrm>
            <a:prstGeom prst="rect">
              <a:avLst/>
            </a:prstGeom>
            <a:ln>
              <a:solidFill>
                <a:schemeClr val="accent4"/>
              </a:solidFill>
            </a:ln>
          </p:spPr>
        </p:pic>
        <p:pic>
          <p:nvPicPr>
            <p:cNvPr id="9" name="Picture 2" descr="See Through The Dip” Stocks Are Still Attractive">
              <a:extLst>
                <a:ext uri="{FF2B5EF4-FFF2-40B4-BE49-F238E27FC236}">
                  <a16:creationId xmlns:a16="http://schemas.microsoft.com/office/drawing/2014/main" id="{0DC0D0EE-92BE-4CD5-AF7B-5787E25068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8" t="530" r="12897" b="17529"/>
            <a:stretch/>
          </p:blipFill>
          <p:spPr bwMode="auto">
            <a:xfrm>
              <a:off x="3662381" y="4162614"/>
              <a:ext cx="2292165" cy="1432603"/>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C08F67A8-95F7-4ABF-B8AB-14A3F6ECAFC3}"/>
              </a:ext>
            </a:extLst>
          </p:cNvPr>
          <p:cNvSpPr txBox="1"/>
          <p:nvPr/>
        </p:nvSpPr>
        <p:spPr>
          <a:xfrm>
            <a:off x="635767" y="3895620"/>
            <a:ext cx="6096000" cy="369332"/>
          </a:xfrm>
          <a:prstGeom prst="rect">
            <a:avLst/>
          </a:prstGeom>
          <a:noFill/>
        </p:spPr>
        <p:txBody>
          <a:bodyPr wrap="square">
            <a:spAutoFit/>
          </a:bodyPr>
          <a:lstStyle/>
          <a:p>
            <a:r>
              <a:rPr lang="en-AU" b="1" dirty="0"/>
              <a:t>We will use 4 asset classes for our analysis: </a:t>
            </a:r>
          </a:p>
        </p:txBody>
      </p:sp>
      <p:sp>
        <p:nvSpPr>
          <p:cNvPr id="13" name="Content Placeholder 2">
            <a:extLst>
              <a:ext uri="{FF2B5EF4-FFF2-40B4-BE49-F238E27FC236}">
                <a16:creationId xmlns:a16="http://schemas.microsoft.com/office/drawing/2014/main" id="{F63FACFB-A719-40A9-9E68-058EE897E087}"/>
              </a:ext>
            </a:extLst>
          </p:cNvPr>
          <p:cNvSpPr txBox="1">
            <a:spLocks/>
          </p:cNvSpPr>
          <p:nvPr/>
        </p:nvSpPr>
        <p:spPr>
          <a:xfrm>
            <a:off x="914400" y="7543642"/>
            <a:ext cx="4412509" cy="808527"/>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dirty="0">
                <a:solidFill>
                  <a:srgbClr val="1D1C1D"/>
                </a:solidFill>
                <a:latin typeface="Slack-Lato"/>
              </a:rPr>
              <a:t>Commodities: Gold &amp; Silver – 50/50 weighting </a:t>
            </a:r>
          </a:p>
          <a:p>
            <a:r>
              <a:rPr lang="en-AU" sz="1400" dirty="0">
                <a:solidFill>
                  <a:srgbClr val="1D1C1D"/>
                </a:solidFill>
                <a:latin typeface="Slack-Lato"/>
              </a:rPr>
              <a:t>Crypto: BTC 81.3%  LTC 1.4%  XRP 1.2%  ETH  16.1%</a:t>
            </a:r>
          </a:p>
          <a:p>
            <a:endParaRPr lang="en-AU" sz="1400" dirty="0"/>
          </a:p>
        </p:txBody>
      </p:sp>
      <p:sp>
        <p:nvSpPr>
          <p:cNvPr id="14" name="TextBox 13">
            <a:extLst>
              <a:ext uri="{FF2B5EF4-FFF2-40B4-BE49-F238E27FC236}">
                <a16:creationId xmlns:a16="http://schemas.microsoft.com/office/drawing/2014/main" id="{D3ED1EC7-D2B3-4B48-A4B2-385C957CCB49}"/>
              </a:ext>
            </a:extLst>
          </p:cNvPr>
          <p:cNvSpPr txBox="1"/>
          <p:nvPr/>
        </p:nvSpPr>
        <p:spPr>
          <a:xfrm>
            <a:off x="745928" y="5946210"/>
            <a:ext cx="2520933" cy="299184"/>
          </a:xfrm>
          <a:prstGeom prst="rect">
            <a:avLst/>
          </a:prstGeom>
          <a:noFill/>
        </p:spPr>
        <p:txBody>
          <a:bodyPr wrap="square">
            <a:spAutoFit/>
          </a:bodyPr>
          <a:lstStyle/>
          <a:p>
            <a:pPr algn="ctr">
              <a:lnSpc>
                <a:spcPct val="120000"/>
              </a:lnSpc>
              <a:spcBef>
                <a:spcPts val="1000"/>
              </a:spcBef>
            </a:pPr>
            <a:r>
              <a:rPr lang="en-AU" sz="1200" dirty="0">
                <a:solidFill>
                  <a:srgbClr val="1D1C1D"/>
                </a:solidFill>
                <a:latin typeface="Slack-Lato"/>
              </a:rPr>
              <a:t>US Treasury 5 Year </a:t>
            </a:r>
          </a:p>
        </p:txBody>
      </p:sp>
      <p:sp>
        <p:nvSpPr>
          <p:cNvPr id="15" name="Content Placeholder 2">
            <a:extLst>
              <a:ext uri="{FF2B5EF4-FFF2-40B4-BE49-F238E27FC236}">
                <a16:creationId xmlns:a16="http://schemas.microsoft.com/office/drawing/2014/main" id="{6EDBBAE0-73FC-4F38-8C08-4093A64EB475}"/>
              </a:ext>
            </a:extLst>
          </p:cNvPr>
          <p:cNvSpPr txBox="1">
            <a:spLocks/>
          </p:cNvSpPr>
          <p:nvPr/>
        </p:nvSpPr>
        <p:spPr>
          <a:xfrm>
            <a:off x="6057937" y="6003161"/>
            <a:ext cx="2544460" cy="243751"/>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1200" dirty="0">
                <a:solidFill>
                  <a:srgbClr val="1D1C1D"/>
                </a:solidFill>
                <a:latin typeface="Slack-Lato"/>
              </a:rPr>
              <a:t>Gold &amp; Silver</a:t>
            </a:r>
          </a:p>
        </p:txBody>
      </p:sp>
      <p:sp>
        <p:nvSpPr>
          <p:cNvPr id="16" name="Content Placeholder 2">
            <a:extLst>
              <a:ext uri="{FF2B5EF4-FFF2-40B4-BE49-F238E27FC236}">
                <a16:creationId xmlns:a16="http://schemas.microsoft.com/office/drawing/2014/main" id="{38FB94E7-64A2-4D9E-9958-027E6994E1A6}"/>
              </a:ext>
            </a:extLst>
          </p:cNvPr>
          <p:cNvSpPr txBox="1">
            <a:spLocks/>
          </p:cNvSpPr>
          <p:nvPr/>
        </p:nvSpPr>
        <p:spPr>
          <a:xfrm>
            <a:off x="8738856" y="5983104"/>
            <a:ext cx="2707216" cy="87489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1200" dirty="0">
                <a:solidFill>
                  <a:srgbClr val="1D1C1D"/>
                </a:solidFill>
                <a:latin typeface="Slack-Lato"/>
              </a:rPr>
              <a:t>Cryptocurrencies</a:t>
            </a:r>
          </a:p>
          <a:p>
            <a:endParaRPr lang="en-AU" sz="1200" dirty="0"/>
          </a:p>
        </p:txBody>
      </p:sp>
      <p:sp>
        <p:nvSpPr>
          <p:cNvPr id="17" name="TextBox 16">
            <a:extLst>
              <a:ext uri="{FF2B5EF4-FFF2-40B4-BE49-F238E27FC236}">
                <a16:creationId xmlns:a16="http://schemas.microsoft.com/office/drawing/2014/main" id="{F3C06A4B-385F-456F-81FF-604C43F4D02B}"/>
              </a:ext>
            </a:extLst>
          </p:cNvPr>
          <p:cNvSpPr txBox="1"/>
          <p:nvPr/>
        </p:nvSpPr>
        <p:spPr>
          <a:xfrm>
            <a:off x="3447455" y="5960554"/>
            <a:ext cx="2474023" cy="299184"/>
          </a:xfrm>
          <a:prstGeom prst="rect">
            <a:avLst/>
          </a:prstGeom>
          <a:noFill/>
        </p:spPr>
        <p:txBody>
          <a:bodyPr wrap="square">
            <a:spAutoFit/>
          </a:bodyPr>
          <a:lstStyle/>
          <a:p>
            <a:pPr algn="ctr">
              <a:lnSpc>
                <a:spcPct val="120000"/>
              </a:lnSpc>
              <a:spcBef>
                <a:spcPts val="1000"/>
              </a:spcBef>
            </a:pPr>
            <a:r>
              <a:rPr lang="en-AU" sz="1200" dirty="0">
                <a:solidFill>
                  <a:srgbClr val="1D1C1D"/>
                </a:solidFill>
                <a:latin typeface="Slack-Lato"/>
              </a:rPr>
              <a:t>S&amp;P 500</a:t>
            </a:r>
          </a:p>
        </p:txBody>
      </p:sp>
    </p:spTree>
    <p:extLst>
      <p:ext uri="{BB962C8B-B14F-4D97-AF65-F5344CB8AC3E}">
        <p14:creationId xmlns:p14="http://schemas.microsoft.com/office/powerpoint/2010/main" val="354733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6655-B342-40B3-9D46-E30956D54800}"/>
              </a:ext>
            </a:extLst>
          </p:cNvPr>
          <p:cNvSpPr>
            <a:spLocks noGrp="1"/>
          </p:cNvSpPr>
          <p:nvPr>
            <p:ph type="title"/>
          </p:nvPr>
        </p:nvSpPr>
        <p:spPr>
          <a:xfrm>
            <a:off x="457199" y="120804"/>
            <a:ext cx="10241280" cy="710545"/>
          </a:xfrm>
        </p:spPr>
        <p:txBody>
          <a:bodyPr/>
          <a:lstStyle/>
          <a:p>
            <a:r>
              <a:rPr lang="en-AU" dirty="0"/>
              <a:t>3 Strategies to analyse</a:t>
            </a:r>
          </a:p>
        </p:txBody>
      </p:sp>
      <p:grpSp>
        <p:nvGrpSpPr>
          <p:cNvPr id="29" name="Group 28">
            <a:extLst>
              <a:ext uri="{FF2B5EF4-FFF2-40B4-BE49-F238E27FC236}">
                <a16:creationId xmlns:a16="http://schemas.microsoft.com/office/drawing/2014/main" id="{F82BF1C3-3B0D-4D72-A15F-D8199CC84F15}"/>
              </a:ext>
            </a:extLst>
          </p:cNvPr>
          <p:cNvGrpSpPr/>
          <p:nvPr/>
        </p:nvGrpSpPr>
        <p:grpSpPr>
          <a:xfrm>
            <a:off x="666359" y="1447647"/>
            <a:ext cx="10859283" cy="3639972"/>
            <a:chOff x="666359" y="1447647"/>
            <a:chExt cx="10859283" cy="3639972"/>
          </a:xfrm>
        </p:grpSpPr>
        <p:sp>
          <p:nvSpPr>
            <p:cNvPr id="30" name="Content Placeholder 2">
              <a:extLst>
                <a:ext uri="{FF2B5EF4-FFF2-40B4-BE49-F238E27FC236}">
                  <a16:creationId xmlns:a16="http://schemas.microsoft.com/office/drawing/2014/main" id="{4F83325F-A3BA-4E18-91F4-C9DCAF54E22A}"/>
                </a:ext>
              </a:extLst>
            </p:cNvPr>
            <p:cNvSpPr txBox="1">
              <a:spLocks/>
            </p:cNvSpPr>
            <p:nvPr/>
          </p:nvSpPr>
          <p:spPr>
            <a:xfrm>
              <a:off x="8006567" y="1447647"/>
              <a:ext cx="3519075" cy="3639972"/>
            </a:xfrm>
            <a:prstGeom prst="rect">
              <a:avLst/>
            </a:prstGeom>
            <a:ln w="28575">
              <a:solidFill>
                <a:srgbClr val="C00000"/>
              </a:solidFill>
            </a:ln>
          </p:spPr>
          <p:style>
            <a:lnRef idx="2">
              <a:schemeClr val="accent4"/>
            </a:lnRef>
            <a:fillRef idx="1">
              <a:schemeClr val="lt1"/>
            </a:fillRef>
            <a:effectRef idx="0">
              <a:schemeClr val="accent4"/>
            </a:effectRef>
            <a:fontRef idx="minor">
              <a:schemeClr val="dk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1600" b="1" dirty="0"/>
                <a:t>High Risk </a:t>
              </a:r>
            </a:p>
          </p:txBody>
        </p:sp>
        <p:sp>
          <p:nvSpPr>
            <p:cNvPr id="31" name="Content Placeholder 2">
              <a:extLst>
                <a:ext uri="{FF2B5EF4-FFF2-40B4-BE49-F238E27FC236}">
                  <a16:creationId xmlns:a16="http://schemas.microsoft.com/office/drawing/2014/main" id="{6F657C15-7C6B-464A-81CB-917EDC14E089}"/>
                </a:ext>
              </a:extLst>
            </p:cNvPr>
            <p:cNvSpPr txBox="1">
              <a:spLocks/>
            </p:cNvSpPr>
            <p:nvPr/>
          </p:nvSpPr>
          <p:spPr>
            <a:xfrm flipH="1">
              <a:off x="4344950" y="1447647"/>
              <a:ext cx="3519075" cy="3639972"/>
            </a:xfrm>
            <a:prstGeom prst="rect">
              <a:avLst/>
            </a:prstGeom>
            <a:ln w="28575">
              <a:solidFill>
                <a:schemeClr val="bg1">
                  <a:lumMod val="50000"/>
                </a:schemeClr>
              </a:solidFill>
            </a:ln>
          </p:spPr>
          <p:style>
            <a:lnRef idx="2">
              <a:schemeClr val="accent4"/>
            </a:lnRef>
            <a:fillRef idx="1">
              <a:schemeClr val="lt1"/>
            </a:fillRef>
            <a:effectRef idx="0">
              <a:schemeClr val="accent4"/>
            </a:effectRef>
            <a:fontRef idx="minor">
              <a:schemeClr val="dk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1600" b="1" dirty="0"/>
                <a:t>Medium Risk </a:t>
              </a:r>
            </a:p>
          </p:txBody>
        </p:sp>
        <p:sp>
          <p:nvSpPr>
            <p:cNvPr id="32" name="Content Placeholder 2">
              <a:extLst>
                <a:ext uri="{FF2B5EF4-FFF2-40B4-BE49-F238E27FC236}">
                  <a16:creationId xmlns:a16="http://schemas.microsoft.com/office/drawing/2014/main" id="{B390B492-2A2C-44EC-9FD5-CB4131398876}"/>
                </a:ext>
              </a:extLst>
            </p:cNvPr>
            <p:cNvSpPr txBox="1">
              <a:spLocks/>
            </p:cNvSpPr>
            <p:nvPr/>
          </p:nvSpPr>
          <p:spPr>
            <a:xfrm>
              <a:off x="666359" y="1447647"/>
              <a:ext cx="3519075" cy="3639972"/>
            </a:xfrm>
            <a:prstGeom prst="rect">
              <a:avLst/>
            </a:prstGeom>
            <a:ln w="28575">
              <a:solidFill>
                <a:srgbClr val="92D050"/>
              </a:solidFill>
            </a:ln>
          </p:spPr>
          <p:style>
            <a:lnRef idx="2">
              <a:schemeClr val="accent4"/>
            </a:lnRef>
            <a:fillRef idx="1">
              <a:schemeClr val="lt1"/>
            </a:fillRef>
            <a:effectRef idx="0">
              <a:schemeClr val="accent4"/>
            </a:effectRef>
            <a:fontRef idx="minor">
              <a:schemeClr val="dk1"/>
            </a:fontRef>
          </p:style>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AU" sz="1600" b="1" dirty="0"/>
                <a:t>Low Risk </a:t>
              </a:r>
            </a:p>
          </p:txBody>
        </p:sp>
        <p:grpSp>
          <p:nvGrpSpPr>
            <p:cNvPr id="14" name="Group 13">
              <a:extLst>
                <a:ext uri="{FF2B5EF4-FFF2-40B4-BE49-F238E27FC236}">
                  <a16:creationId xmlns:a16="http://schemas.microsoft.com/office/drawing/2014/main" id="{E9CAA535-9E5D-4D3D-B877-A827B1F0A4AE}"/>
                </a:ext>
              </a:extLst>
            </p:cNvPr>
            <p:cNvGrpSpPr/>
            <p:nvPr/>
          </p:nvGrpSpPr>
          <p:grpSpPr>
            <a:xfrm>
              <a:off x="694938" y="1492230"/>
              <a:ext cx="10781725" cy="3489004"/>
              <a:chOff x="18922" y="1480410"/>
              <a:chExt cx="8256097" cy="2708910"/>
            </a:xfrm>
          </p:grpSpPr>
          <p:graphicFrame>
            <p:nvGraphicFramePr>
              <p:cNvPr id="11" name="Chart 10">
                <a:extLst>
                  <a:ext uri="{FF2B5EF4-FFF2-40B4-BE49-F238E27FC236}">
                    <a16:creationId xmlns:a16="http://schemas.microsoft.com/office/drawing/2014/main" id="{3804D22A-2ABD-4BB6-8A2F-D1F3636F0A63}"/>
                  </a:ext>
                </a:extLst>
              </p:cNvPr>
              <p:cNvGraphicFramePr>
                <a:graphicFrameLocks/>
              </p:cNvGraphicFramePr>
              <p:nvPr>
                <p:extLst>
                  <p:ext uri="{D42A27DB-BD31-4B8C-83A1-F6EECF244321}">
                    <p14:modId xmlns:p14="http://schemas.microsoft.com/office/powerpoint/2010/main" val="451032584"/>
                  </p:ext>
                </p:extLst>
              </p:nvPr>
            </p:nvGraphicFramePr>
            <p:xfrm>
              <a:off x="18922" y="1491840"/>
              <a:ext cx="2550461" cy="2697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1E7C9315-2856-44FF-95B6-A4762883C959}"/>
                  </a:ext>
                </a:extLst>
              </p:cNvPr>
              <p:cNvGraphicFramePr>
                <a:graphicFrameLocks/>
              </p:cNvGraphicFramePr>
              <p:nvPr>
                <p:extLst>
                  <p:ext uri="{D42A27DB-BD31-4B8C-83A1-F6EECF244321}">
                    <p14:modId xmlns:p14="http://schemas.microsoft.com/office/powerpoint/2010/main" val="1056566622"/>
                  </p:ext>
                </p:extLst>
              </p:nvPr>
            </p:nvGraphicFramePr>
            <p:xfrm>
              <a:off x="2853089" y="1480410"/>
              <a:ext cx="2604122" cy="27089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3CDF719A-8275-4413-9D07-594002D8B827}"/>
                  </a:ext>
                </a:extLst>
              </p:cNvPr>
              <p:cNvGraphicFramePr>
                <a:graphicFrameLocks/>
              </p:cNvGraphicFramePr>
              <p:nvPr>
                <p:extLst>
                  <p:ext uri="{D42A27DB-BD31-4B8C-83A1-F6EECF244321}">
                    <p14:modId xmlns:p14="http://schemas.microsoft.com/office/powerpoint/2010/main" val="2699546263"/>
                  </p:ext>
                </p:extLst>
              </p:nvPr>
            </p:nvGraphicFramePr>
            <p:xfrm>
              <a:off x="5670897" y="1491840"/>
              <a:ext cx="2604122" cy="2697480"/>
            </p:xfrm>
            <a:graphic>
              <a:graphicData uri="http://schemas.openxmlformats.org/drawingml/2006/chart">
                <c:chart xmlns:c="http://schemas.openxmlformats.org/drawingml/2006/chart" xmlns:r="http://schemas.openxmlformats.org/officeDocument/2006/relationships" r:id="rId4"/>
              </a:graphicData>
            </a:graphic>
          </p:graphicFrame>
        </p:grpSp>
      </p:grpSp>
      <p:sp>
        <p:nvSpPr>
          <p:cNvPr id="15" name="Arrow: Right 14">
            <a:extLst>
              <a:ext uri="{FF2B5EF4-FFF2-40B4-BE49-F238E27FC236}">
                <a16:creationId xmlns:a16="http://schemas.microsoft.com/office/drawing/2014/main" id="{88E28AA2-DAA5-4E55-806B-91C2C8A8D3D4}"/>
              </a:ext>
            </a:extLst>
          </p:cNvPr>
          <p:cNvSpPr/>
          <p:nvPr/>
        </p:nvSpPr>
        <p:spPr>
          <a:xfrm>
            <a:off x="666358" y="5354967"/>
            <a:ext cx="10859283" cy="419773"/>
          </a:xfrm>
          <a:prstGeom prst="rightArrow">
            <a:avLst>
              <a:gd name="adj1" fmla="val 100000"/>
              <a:gd name="adj2" fmla="val 54010"/>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1400" dirty="0"/>
              <a:t>More Crypto/ Less Commodities/ Less Bonds  </a:t>
            </a:r>
          </a:p>
        </p:txBody>
      </p:sp>
      <p:sp>
        <p:nvSpPr>
          <p:cNvPr id="16" name="Content Placeholder 2">
            <a:extLst>
              <a:ext uri="{FF2B5EF4-FFF2-40B4-BE49-F238E27FC236}">
                <a16:creationId xmlns:a16="http://schemas.microsoft.com/office/drawing/2014/main" id="{4BDCC687-F645-427D-BF21-95CDD7F7C3DB}"/>
              </a:ext>
            </a:extLst>
          </p:cNvPr>
          <p:cNvSpPr>
            <a:spLocks noGrp="1"/>
          </p:cNvSpPr>
          <p:nvPr>
            <p:ph idx="1"/>
          </p:nvPr>
        </p:nvSpPr>
        <p:spPr>
          <a:xfrm>
            <a:off x="1447800" y="8147161"/>
            <a:ext cx="4412509" cy="808527"/>
          </a:xfrm>
        </p:spPr>
        <p:txBody>
          <a:bodyPr>
            <a:normAutofit/>
          </a:bodyPr>
          <a:lstStyle/>
          <a:p>
            <a:r>
              <a:rPr lang="en-AU" sz="1400" dirty="0">
                <a:solidFill>
                  <a:srgbClr val="1D1C1D"/>
                </a:solidFill>
                <a:latin typeface="Slack-Lato"/>
              </a:rPr>
              <a:t>Commodities: Gold &amp; Silver – 50/50 weighting </a:t>
            </a:r>
          </a:p>
          <a:p>
            <a:r>
              <a:rPr lang="en-AU" sz="1400" dirty="0">
                <a:solidFill>
                  <a:srgbClr val="1D1C1D"/>
                </a:solidFill>
                <a:latin typeface="Slack-Lato"/>
              </a:rPr>
              <a:t>Crypto: BTC 81.3%  LTC 1.4%  XRP 1.2%  ETH  16.1%</a:t>
            </a:r>
          </a:p>
          <a:p>
            <a:endParaRPr lang="en-AU" sz="1400" dirty="0"/>
          </a:p>
        </p:txBody>
      </p:sp>
      <p:sp>
        <p:nvSpPr>
          <p:cNvPr id="18" name="TextBox 17">
            <a:extLst>
              <a:ext uri="{FF2B5EF4-FFF2-40B4-BE49-F238E27FC236}">
                <a16:creationId xmlns:a16="http://schemas.microsoft.com/office/drawing/2014/main" id="{2FCEDAD3-5FD1-43DF-99CC-803B32D4D2D4}"/>
              </a:ext>
            </a:extLst>
          </p:cNvPr>
          <p:cNvSpPr txBox="1"/>
          <p:nvPr/>
        </p:nvSpPr>
        <p:spPr>
          <a:xfrm>
            <a:off x="6082552" y="8102337"/>
            <a:ext cx="3785878" cy="720390"/>
          </a:xfrm>
          <a:prstGeom prst="rect">
            <a:avLst/>
          </a:prstGeom>
          <a:noFill/>
        </p:spPr>
        <p:txBody>
          <a:bodyPr wrap="square">
            <a:spAutoFit/>
          </a:bodyPr>
          <a:lstStyle/>
          <a:p>
            <a:pPr marL="228600" indent="-228600">
              <a:lnSpc>
                <a:spcPct val="120000"/>
              </a:lnSpc>
              <a:spcBef>
                <a:spcPts val="1000"/>
              </a:spcBef>
              <a:buFont typeface="Arial" panose="020B0604020202020204" pitchFamily="34" charset="0"/>
              <a:buChar char="•"/>
            </a:pPr>
            <a:r>
              <a:rPr lang="en-AU" sz="1400" dirty="0">
                <a:solidFill>
                  <a:srgbClr val="1D1C1D"/>
                </a:solidFill>
                <a:latin typeface="Slack-Lato"/>
              </a:rPr>
              <a:t>Shares: S&amp;P 500</a:t>
            </a:r>
          </a:p>
          <a:p>
            <a:pPr marL="228600" indent="-228600">
              <a:lnSpc>
                <a:spcPct val="120000"/>
              </a:lnSpc>
              <a:spcBef>
                <a:spcPts val="1000"/>
              </a:spcBef>
              <a:buFont typeface="Arial" panose="020B0604020202020204" pitchFamily="34" charset="0"/>
              <a:buChar char="•"/>
            </a:pPr>
            <a:r>
              <a:rPr lang="en-AU" sz="1400" dirty="0">
                <a:solidFill>
                  <a:srgbClr val="1D1C1D"/>
                </a:solidFill>
                <a:latin typeface="Slack-Lato"/>
              </a:rPr>
              <a:t>Bonds: US Treasury 5 Year </a:t>
            </a:r>
          </a:p>
        </p:txBody>
      </p:sp>
      <p:sp>
        <p:nvSpPr>
          <p:cNvPr id="19" name="Content Placeholder 2">
            <a:extLst>
              <a:ext uri="{FF2B5EF4-FFF2-40B4-BE49-F238E27FC236}">
                <a16:creationId xmlns:a16="http://schemas.microsoft.com/office/drawing/2014/main" id="{6F800D70-976C-4D33-AFBF-E7B9A1ED1495}"/>
              </a:ext>
            </a:extLst>
          </p:cNvPr>
          <p:cNvSpPr txBox="1">
            <a:spLocks/>
          </p:cNvSpPr>
          <p:nvPr/>
        </p:nvSpPr>
        <p:spPr>
          <a:xfrm>
            <a:off x="1447799" y="7736042"/>
            <a:ext cx="4412509" cy="267349"/>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b="1" dirty="0"/>
              <a:t>Splits </a:t>
            </a:r>
          </a:p>
        </p:txBody>
      </p:sp>
      <p:cxnSp>
        <p:nvCxnSpPr>
          <p:cNvPr id="21" name="Straight Connector 20">
            <a:extLst>
              <a:ext uri="{FF2B5EF4-FFF2-40B4-BE49-F238E27FC236}">
                <a16:creationId xmlns:a16="http://schemas.microsoft.com/office/drawing/2014/main" id="{12060E5A-12F7-4694-83AC-D85A991CBCE3}"/>
              </a:ext>
            </a:extLst>
          </p:cNvPr>
          <p:cNvCxnSpPr/>
          <p:nvPr/>
        </p:nvCxnSpPr>
        <p:spPr>
          <a:xfrm>
            <a:off x="1184973" y="7736042"/>
            <a:ext cx="103633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23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27F3-6F6E-475C-98F2-74EB3D1CCAAC}"/>
              </a:ext>
            </a:extLst>
          </p:cNvPr>
          <p:cNvSpPr>
            <a:spLocks noGrp="1"/>
          </p:cNvSpPr>
          <p:nvPr>
            <p:ph type="title"/>
          </p:nvPr>
        </p:nvSpPr>
        <p:spPr>
          <a:xfrm>
            <a:off x="466165" y="259976"/>
            <a:ext cx="10241280" cy="777240"/>
          </a:xfrm>
        </p:spPr>
        <p:txBody>
          <a:bodyPr/>
          <a:lstStyle/>
          <a:p>
            <a:r>
              <a:rPr lang="en-AU" dirty="0"/>
              <a:t>Top 3 Key questions </a:t>
            </a:r>
          </a:p>
        </p:txBody>
      </p:sp>
      <p:sp>
        <p:nvSpPr>
          <p:cNvPr id="3" name="Content Placeholder 2">
            <a:extLst>
              <a:ext uri="{FF2B5EF4-FFF2-40B4-BE49-F238E27FC236}">
                <a16:creationId xmlns:a16="http://schemas.microsoft.com/office/drawing/2014/main" id="{E8A31B1C-7CF5-4923-AD6E-5A8E0BE2C922}"/>
              </a:ext>
            </a:extLst>
          </p:cNvPr>
          <p:cNvSpPr>
            <a:spLocks noGrp="1"/>
          </p:cNvSpPr>
          <p:nvPr>
            <p:ph idx="1"/>
          </p:nvPr>
        </p:nvSpPr>
        <p:spPr>
          <a:xfrm>
            <a:off x="2788920" y="1762641"/>
            <a:ext cx="7837840" cy="3959352"/>
          </a:xfrm>
        </p:spPr>
        <p:txBody>
          <a:bodyPr>
            <a:normAutofit lnSpcReduction="10000"/>
          </a:bodyPr>
          <a:lstStyle/>
          <a:p>
            <a:pPr marL="0" indent="0">
              <a:buNone/>
            </a:pPr>
            <a:r>
              <a:rPr lang="en-AU" dirty="0"/>
              <a:t>Are crypto currencies the volatile investment they’re made out to be, or can they actually compliment an investment strategy?</a:t>
            </a:r>
          </a:p>
          <a:p>
            <a:pPr marL="0" indent="0">
              <a:buNone/>
            </a:pPr>
            <a:endParaRPr lang="en-AU" dirty="0"/>
          </a:p>
          <a:p>
            <a:pPr marL="0" indent="0">
              <a:buNone/>
            </a:pPr>
            <a:r>
              <a:rPr lang="en-AU" dirty="0"/>
              <a:t>Was Warren Buffet correct in </a:t>
            </a:r>
            <a:r>
              <a:rPr lang="en-US" dirty="0"/>
              <a:t>thinking that gold doesn’t fit with a strategy of value investing?</a:t>
            </a:r>
          </a:p>
          <a:p>
            <a:pPr marL="0" indent="0">
              <a:buNone/>
            </a:pPr>
            <a:endParaRPr lang="en-US" dirty="0"/>
          </a:p>
          <a:p>
            <a:pPr marL="0" indent="0">
              <a:buNone/>
            </a:pPr>
            <a:r>
              <a:rPr lang="en-US" dirty="0"/>
              <a:t>Should trading algorithms be considered as a way to manage portfolios or is it too risky?   </a:t>
            </a:r>
          </a:p>
          <a:p>
            <a:pPr marL="0" indent="0">
              <a:buNone/>
            </a:pPr>
            <a:endParaRPr lang="en-US" dirty="0"/>
          </a:p>
          <a:p>
            <a:pPr marL="0" indent="0">
              <a:buNone/>
            </a:pPr>
            <a:endParaRPr lang="en-AU" dirty="0"/>
          </a:p>
        </p:txBody>
      </p:sp>
      <p:pic>
        <p:nvPicPr>
          <p:cNvPr id="1026" name="Picture 2" descr="Berkshire Hathaway 100% ready for my departure, says Warren Buffett- The  New Indian Express">
            <a:extLst>
              <a:ext uri="{FF2B5EF4-FFF2-40B4-BE49-F238E27FC236}">
                <a16:creationId xmlns:a16="http://schemas.microsoft.com/office/drawing/2014/main" id="{E9197EC6-2CB0-4748-8160-DF947BCC27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2" r="9169"/>
          <a:stretch/>
        </p:blipFill>
        <p:spPr bwMode="auto">
          <a:xfrm>
            <a:off x="654422" y="3303045"/>
            <a:ext cx="1685365" cy="977713"/>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1028" name="Picture 4" descr="This video game lets you ride Bitcoin price charts">
            <a:extLst>
              <a:ext uri="{FF2B5EF4-FFF2-40B4-BE49-F238E27FC236}">
                <a16:creationId xmlns:a16="http://schemas.microsoft.com/office/drawing/2014/main" id="{E8280321-041E-4CC9-AD10-25741271DF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27"/>
          <a:stretch/>
        </p:blipFill>
        <p:spPr bwMode="auto">
          <a:xfrm>
            <a:off x="654422" y="1744711"/>
            <a:ext cx="1685365" cy="977713"/>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1030" name="Picture 6" descr="🥇AI Ciniki don Masu farawa: Nemi Mafi Kyawun Kayan Kasuwancin AI na  Janairu 2021">
            <a:extLst>
              <a:ext uri="{FF2B5EF4-FFF2-40B4-BE49-F238E27FC236}">
                <a16:creationId xmlns:a16="http://schemas.microsoft.com/office/drawing/2014/main" id="{29A75EBB-0CDE-4FE8-B881-0431BED2C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211"/>
          <a:stretch/>
        </p:blipFill>
        <p:spPr bwMode="auto">
          <a:xfrm>
            <a:off x="654421" y="4724371"/>
            <a:ext cx="1685365" cy="997622"/>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4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66EA-8B69-440F-B14F-201AF1C67CBB}"/>
              </a:ext>
            </a:extLst>
          </p:cNvPr>
          <p:cNvSpPr>
            <a:spLocks noGrp="1"/>
          </p:cNvSpPr>
          <p:nvPr>
            <p:ph type="title"/>
          </p:nvPr>
        </p:nvSpPr>
        <p:spPr>
          <a:xfrm>
            <a:off x="493776" y="425196"/>
            <a:ext cx="10241280" cy="722376"/>
          </a:xfrm>
        </p:spPr>
        <p:txBody>
          <a:bodyPr>
            <a:normAutofit fontScale="90000"/>
          </a:bodyPr>
          <a:lstStyle/>
          <a:p>
            <a:r>
              <a:rPr lang="en-AU" dirty="0"/>
              <a:t>Trading Algorithms - explanation </a:t>
            </a:r>
          </a:p>
        </p:txBody>
      </p:sp>
      <p:sp>
        <p:nvSpPr>
          <p:cNvPr id="3" name="Content Placeholder 2">
            <a:extLst>
              <a:ext uri="{FF2B5EF4-FFF2-40B4-BE49-F238E27FC236}">
                <a16:creationId xmlns:a16="http://schemas.microsoft.com/office/drawing/2014/main" id="{B1942379-D04B-41D3-8584-7A5E823876CF}"/>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3040968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955ACD-0C03-4B33-B52A-AE7A7650780B}"/>
              </a:ext>
            </a:extLst>
          </p:cNvPr>
          <p:cNvSpPr>
            <a:spLocks noGrp="1"/>
          </p:cNvSpPr>
          <p:nvPr>
            <p:ph type="title"/>
          </p:nvPr>
        </p:nvSpPr>
        <p:spPr>
          <a:xfrm>
            <a:off x="474133" y="408671"/>
            <a:ext cx="10241280" cy="710545"/>
          </a:xfrm>
        </p:spPr>
        <p:txBody>
          <a:bodyPr/>
          <a:lstStyle/>
          <a:p>
            <a:r>
              <a:rPr lang="en-AU" dirty="0"/>
              <a:t>The dashboard </a:t>
            </a:r>
          </a:p>
        </p:txBody>
      </p:sp>
    </p:spTree>
    <p:extLst>
      <p:ext uri="{BB962C8B-B14F-4D97-AF65-F5344CB8AC3E}">
        <p14:creationId xmlns:p14="http://schemas.microsoft.com/office/powerpoint/2010/main" val="64405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68E07-18F4-493D-8C10-BF49A319533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3A356ED-D7DE-4155-9CD8-839A46CC5257}"/>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223198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4AE29-2E57-4D58-B136-9807FEA2A832}"/>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BD38750-C48E-4855-B9CE-449FE05F2CA0}"/>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633701434"/>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3941</TotalTime>
  <Words>392</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Slack-Lato</vt:lpstr>
      <vt:lpstr>Tw Cen MT</vt:lpstr>
      <vt:lpstr>GradientRiseVTI</vt:lpstr>
      <vt:lpstr>Future:now</vt:lpstr>
      <vt:lpstr>Our challenge </vt:lpstr>
      <vt:lpstr>Approach </vt:lpstr>
      <vt:lpstr>3 Strategies to analyse</vt:lpstr>
      <vt:lpstr>Top 3 Key questions </vt:lpstr>
      <vt:lpstr>Trading Algorithms - explanation </vt:lpstr>
      <vt:lpstr>The dashboard </vt:lpstr>
      <vt:lpstr>PowerPoint Presentation</vt:lpstr>
      <vt:lpstr>PowerPoint Presentation</vt:lpstr>
      <vt:lpstr>If only We had more time…</vt:lpstr>
      <vt:lpstr>Thank-You &amp; Questions </vt:lpstr>
      <vt:lpstr>Story Board- (not for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Darren Forde</dc:creator>
  <cp:lastModifiedBy>Darren Forde</cp:lastModifiedBy>
  <cp:revision>37</cp:revision>
  <dcterms:created xsi:type="dcterms:W3CDTF">2021-01-06T08:16:16Z</dcterms:created>
  <dcterms:modified xsi:type="dcterms:W3CDTF">2021-01-09T03:18:28Z</dcterms:modified>
</cp:coreProperties>
</file>